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62" r:id="rId9"/>
    <p:sldId id="260" r:id="rId10"/>
    <p:sldId id="263" r:id="rId11"/>
    <p:sldId id="261" r:id="rId12"/>
    <p:sldId id="264"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2021-03-05</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2021-03-05</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2021-03-05</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2021-03-05</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2021-03-05</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2021-03-05</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2.glb"/><Relationship Id="rId11" Type="http://schemas.openxmlformats.org/officeDocument/2006/relationships/image" Target="../media/image13.png"/><Relationship Id="rId5" Type="http://schemas.openxmlformats.org/officeDocument/2006/relationships/image" Target="../media/image10.png"/><Relationship Id="rId10" Type="http://schemas.microsoft.com/office/2017/06/relationships/model3d" Target="../media/model3d4.glb"/><Relationship Id="rId4" Type="http://schemas.microsoft.com/office/2017/06/relationships/model3d" Target="../media/model3d1.glb"/><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2.glb"/><Relationship Id="rId11" Type="http://schemas.openxmlformats.org/officeDocument/2006/relationships/image" Target="../media/image18.png"/><Relationship Id="rId5" Type="http://schemas.openxmlformats.org/officeDocument/2006/relationships/image" Target="../media/image15.png"/><Relationship Id="rId10" Type="http://schemas.microsoft.com/office/2017/06/relationships/model3d" Target="../media/model3d4.glb"/><Relationship Id="rId4" Type="http://schemas.microsoft.com/office/2017/06/relationships/model3d" Target="../media/model3d1.glb"/><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3.glb"/><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20.png"/><Relationship Id="rId4" Type="http://schemas.microsoft.com/office/2017/06/relationships/model3d" Target="../media/model3d2.glb"/></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microsoft.com/office/2017/06/relationships/model3d" Target="../media/model3d4.glb"/><Relationship Id="rId2" Type="http://schemas.microsoft.com/office/2017/06/relationships/model3d" Target="../media/model3d1.glb"/><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20.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3.glb"/><Relationship Id="rId1" Type="http://schemas.openxmlformats.org/officeDocument/2006/relationships/slideLayout" Target="../slideLayouts/slideLayout4.xml"/><Relationship Id="rId6" Type="http://schemas.microsoft.com/office/2017/06/relationships/model3d" Target="../media/model3d1.glb"/><Relationship Id="rId5"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24.png"/><Relationship Id="rId7"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21.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3.glb"/><Relationship Id="rId1" Type="http://schemas.openxmlformats.org/officeDocument/2006/relationships/slideLayout" Target="../slideLayouts/slideLayout5.xml"/><Relationship Id="rId6" Type="http://schemas.microsoft.com/office/2017/06/relationships/model3d" Target="../media/model3d1.glb"/><Relationship Id="rId5"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26.png"/><Relationship Id="rId7" Type="http://schemas.openxmlformats.org/officeDocument/2006/relationships/image" Target="../media/image21.png"/><Relationship Id="rId2" Type="http://schemas.microsoft.com/office/2017/06/relationships/model3d" Target="../media/model3d3.glb"/><Relationship Id="rId1" Type="http://schemas.openxmlformats.org/officeDocument/2006/relationships/slideLayout" Target="../slideLayouts/slideLayout7.xml"/><Relationship Id="rId6" Type="http://schemas.microsoft.com/office/2017/06/relationships/model3d" Target="../media/model3d1.glb"/><Relationship Id="rId5"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p:txBody>
          <a:bodyPr/>
          <a:lstStyle/>
          <a:p>
            <a:r>
              <a:rPr lang="en-US" altLang="en-US" dirty="0"/>
              <a:t>In a world where downtime is more wishful thinking than reality, it’s essential that your home offers true tranquility, space, and comfort.</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p:txBody>
          <a:bodyPr/>
          <a:lstStyle/>
          <a:p>
            <a:r>
              <a:rPr lang="en-US" altLang="en-US" dirty="0"/>
              <a:t>Introducing the utmost in luxury living:</a:t>
            </a:r>
          </a:p>
          <a:p>
            <a:pPr lvl="0"/>
            <a:r>
              <a:rPr lang="en-US" altLang="en-US" sz="2800" dirty="0"/>
              <a:t>THE ROSARIO</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p:txBody>
          <a:bodyPr/>
          <a:lstStyle/>
          <a:p>
            <a:r>
              <a:rPr lang="en-US" altLang="en-US" dirty="0"/>
              <a:t>Designed to make the most of natural light, with soaring ceilings, 8ft doors, and spacious enough for the largest of  families, this really is a place where your home really can be your castle.</a:t>
            </a:r>
          </a:p>
        </p:txBody>
      </p:sp>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t>FABRIKAM RESIDENCES PRESENTS: </a:t>
            </a:r>
            <a:br>
              <a:rPr lang="en-US" dirty="0"/>
            </a:br>
            <a:r>
              <a:rPr lang="en-US" dirty="0"/>
              <a:t>THE ULTIMATE IN MODERN LIVING</a:t>
            </a:r>
          </a:p>
        </p:txBody>
      </p:sp>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2">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3"/>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4">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5"/>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6">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7"/>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8">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9"/>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p:txBody>
          <a:bodyPr/>
          <a:lstStyle/>
          <a:p>
            <a:r>
              <a:rPr lang="en-US" dirty="0"/>
              <a:t>FRONT</a:t>
            </a:r>
          </a:p>
        </p:txBody>
      </p:sp>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28ECCF86-AAD8-4883-9DE6-03184B26F54F}"/>
                  </a:ext>
                </a:extLst>
              </p:cNvPr>
              <p:cNvGraphicFramePr>
                <a:graphicFrameLocks noChangeAspect="1"/>
              </p:cNvGraphicFramePr>
              <p:nvPr>
                <p:extLst>
                  <p:ext uri="{D42A27DB-BD31-4B8C-83A1-F6EECF244321}">
                    <p14:modId xmlns:p14="http://schemas.microsoft.com/office/powerpoint/2010/main" val="3675546297"/>
                  </p:ext>
                </p:extLst>
              </p:nvPr>
            </p:nvGraphicFramePr>
            <p:xfrm>
              <a:off x="377750" y="2889918"/>
              <a:ext cx="1633728" cy="952433"/>
            </p:xfrm>
            <a:graphic>
              <a:graphicData uri="http://schemas.microsoft.com/office/drawing/2017/model3d">
                <am3d:model3d r:embed="rId2">
                  <am3d:spPr>
                    <a:xfrm>
                      <a:off x="0" y="0"/>
                      <a:ext cx="1633728" cy="952433"/>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y="5400000"/>
                    <am3d:postTrans dx="0" dy="0" dz="0"/>
                  </am3d:trans>
                  <am3d:raster rName="Office3DRenderer" rVer="16.0.8326">
                    <am3d:blip r:embed="rId3"/>
                  </am3d:raster>
                  <am3d:objViewport viewportSz="1922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28ECCF86-AAD8-4883-9DE6-03184B26F54F}"/>
                  </a:ext>
                </a:extLst>
              </p:cNvPr>
              <p:cNvPicPr>
                <a:picLocks noGrp="1" noRot="1" noChangeAspect="1" noMove="1" noResize="1" noEditPoints="1" noAdjustHandles="1" noChangeArrowheads="1" noChangeShapeType="1" noCrop="1"/>
              </p:cNvPicPr>
              <p:nvPr/>
            </p:nvPicPr>
            <p:blipFill>
              <a:blip r:embed="rId3"/>
              <a:stretch>
                <a:fillRect/>
              </a:stretch>
            </p:blipFill>
            <p:spPr>
              <a:xfrm>
                <a:off x="377750" y="2889918"/>
                <a:ext cx="1633728" cy="9524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GraphicFramePr>
                <a:graphicFrameLocks noChangeAspect="1"/>
              </p:cNvGraphicFramePr>
              <p:nvPr>
                <p:extLst>
                  <p:ext uri="{D42A27DB-BD31-4B8C-83A1-F6EECF244321}">
                    <p14:modId xmlns:p14="http://schemas.microsoft.com/office/powerpoint/2010/main" val="1215994994"/>
                  </p:ext>
                </p:extLst>
              </p:nvPr>
            </p:nvGraphicFramePr>
            <p:xfrm>
              <a:off x="2464462" y="5408322"/>
              <a:ext cx="5214502" cy="886895"/>
            </p:xfrm>
            <a:graphic>
              <a:graphicData uri="http://schemas.microsoft.com/office/drawing/2017/model3d">
                <am3d:model3d r:embed="rId4">
                  <am3d:spPr>
                    <a:xfrm>
                      <a:off x="0" y="0"/>
                      <a:ext cx="5214502" cy="88689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y="5400000"/>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PicPr>
                <a:picLocks noGrp="1" noRot="1" noChangeAspect="1" noMove="1" noResize="1" noEditPoints="1" noAdjustHandles="1" noChangeArrowheads="1" noChangeShapeType="1" noCrop="1"/>
              </p:cNvPicPr>
              <p:nvPr/>
            </p:nvPicPr>
            <p:blipFill>
              <a:blip r:embed="rId5"/>
              <a:stretch>
                <a:fillRect/>
              </a:stretch>
            </p:blipFill>
            <p:spPr>
              <a:xfrm>
                <a:off x="2464462" y="5408322"/>
                <a:ext cx="5214502" cy="886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GraphicFramePr>
                <a:graphicFrameLocks noChangeAspect="1"/>
              </p:cNvGraphicFramePr>
              <p:nvPr>
                <p:extLst>
                  <p:ext uri="{D42A27DB-BD31-4B8C-83A1-F6EECF244321}">
                    <p14:modId xmlns:p14="http://schemas.microsoft.com/office/powerpoint/2010/main" val="1925630234"/>
                  </p:ext>
                </p:extLst>
              </p:nvPr>
            </p:nvGraphicFramePr>
            <p:xfrm>
              <a:off x="2495874" y="3795198"/>
              <a:ext cx="5198763" cy="888022"/>
            </p:xfrm>
            <a:graphic>
              <a:graphicData uri="http://schemas.microsoft.com/office/drawing/2017/model3d">
                <am3d:model3d r:embed="rId6">
                  <am3d:spPr>
                    <a:xfrm>
                      <a:off x="0" y="0"/>
                      <a:ext cx="5198763" cy="888022"/>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y="5400000"/>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PicPr>
                <a:picLocks noGrp="1" noRot="1" noChangeAspect="1" noMove="1" noResize="1" noEditPoints="1" noAdjustHandles="1" noChangeArrowheads="1" noChangeShapeType="1" noCrop="1"/>
              </p:cNvPicPr>
              <p:nvPr/>
            </p:nvPicPr>
            <p:blipFill>
              <a:blip r:embed="rId7"/>
              <a:stretch>
                <a:fillRect/>
              </a:stretch>
            </p:blipFill>
            <p:spPr>
              <a:xfrm>
                <a:off x="2495874" y="3795198"/>
                <a:ext cx="5198763" cy="88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GraphicFramePr>
                <a:graphicFrameLocks noChangeAspect="1"/>
              </p:cNvGraphicFramePr>
              <p:nvPr>
                <p:extLst>
                  <p:ext uri="{D42A27DB-BD31-4B8C-83A1-F6EECF244321}">
                    <p14:modId xmlns:p14="http://schemas.microsoft.com/office/powerpoint/2010/main" val="1017302113"/>
                  </p:ext>
                </p:extLst>
              </p:nvPr>
            </p:nvGraphicFramePr>
            <p:xfrm>
              <a:off x="2559589" y="1611190"/>
              <a:ext cx="5064584" cy="1361809"/>
            </p:xfrm>
            <a:graphic>
              <a:graphicData uri="http://schemas.microsoft.com/office/drawing/2017/model3d">
                <am3d:model3d r:embed="rId8">
                  <am3d:spPr>
                    <a:xfrm>
                      <a:off x="0" y="0"/>
                      <a:ext cx="5064584" cy="1361809"/>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y="5400000"/>
                    <am3d:postTrans dx="0" dy="0" dz="0"/>
                  </am3d:trans>
                  <am3d:raster rName="Office3DRenderer" rVer="16.0.8326">
                    <am3d:blip r:embed="rId9"/>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PicPr>
                <a:picLocks noGrp="1" noRot="1" noChangeAspect="1" noMove="1" noResize="1" noEditPoints="1" noAdjustHandles="1" noChangeArrowheads="1" noChangeShapeType="1" noCrop="1"/>
              </p:cNvPicPr>
              <p:nvPr/>
            </p:nvPicPr>
            <p:blipFill>
              <a:blip r:embed="rId9"/>
              <a:stretch>
                <a:fillRect/>
              </a:stretch>
            </p:blipFill>
            <p:spPr>
              <a:xfrm>
                <a:off x="2559589" y="1611190"/>
                <a:ext cx="5064584" cy="1361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descr="3D House Roof, front view, separated from the rest of the house diagram">
                <a:extLst>
                  <a:ext uri="{FF2B5EF4-FFF2-40B4-BE49-F238E27FC236}">
                    <a16:creationId xmlns:a16="http://schemas.microsoft.com/office/drawing/2014/main" id="{68C46967-3FB5-406C-84BE-5D0C669B164C}"/>
                  </a:ext>
                </a:extLst>
              </p:cNvPr>
              <p:cNvGraphicFramePr>
                <a:graphicFrameLocks noChangeAspect="1"/>
              </p:cNvGraphicFramePr>
              <p:nvPr>
                <p:extLst>
                  <p:ext uri="{D42A27DB-BD31-4B8C-83A1-F6EECF244321}">
                    <p14:modId xmlns:p14="http://schemas.microsoft.com/office/powerpoint/2010/main" val="4048625007"/>
                  </p:ext>
                </p:extLst>
              </p:nvPr>
            </p:nvGraphicFramePr>
            <p:xfrm>
              <a:off x="2528973" y="474050"/>
              <a:ext cx="5175492" cy="1021609"/>
            </p:xfrm>
            <a:graphic>
              <a:graphicData uri="http://schemas.microsoft.com/office/drawing/2017/model3d">
                <am3d:model3d r:embed="rId10">
                  <am3d:spPr>
                    <a:xfrm>
                      <a:off x="0" y="0"/>
                      <a:ext cx="5175492" cy="1021609"/>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y="5400000"/>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descr="3D House Roof, front view, separated from the rest of the house diagram">
                <a:extLst>
                  <a:ext uri="{FF2B5EF4-FFF2-40B4-BE49-F238E27FC236}">
                    <a16:creationId xmlns:a16="http://schemas.microsoft.com/office/drawing/2014/main" id="{68C46967-3FB5-406C-84BE-5D0C669B164C}"/>
                  </a:ext>
                </a:extLst>
              </p:cNvPr>
              <p:cNvPicPr>
                <a:picLocks noGrp="1" noRot="1" noChangeAspect="1" noMove="1" noResize="1" noEditPoints="1" noAdjustHandles="1" noChangeArrowheads="1" noChangeShapeType="1" noCrop="1"/>
              </p:cNvPicPr>
              <p:nvPr/>
            </p:nvPicPr>
            <p:blipFill>
              <a:blip r:embed="rId11"/>
              <a:stretch>
                <a:fillRect/>
              </a:stretch>
            </p:blipFill>
            <p:spPr>
              <a:xfrm>
                <a:off x="2528973" y="474050"/>
                <a:ext cx="5175492" cy="1021609"/>
              </a:xfrm>
              <a:prstGeom prst="rect">
                <a:avLst/>
              </a:prstGeom>
            </p:spPr>
          </p:pic>
        </mc:Fallback>
      </mc:AlternateContent>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194803" y="5014530"/>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334322"/>
            <a:ext cx="350248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Whitewashed exterior provides a contemporary, yet classical, finish </a:t>
            </a: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18731" y="3753900"/>
            <a:ext cx="373875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Strategic window placement for an aesthetically pleasing exterior</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56831" y="2173481"/>
            <a:ext cx="3661994"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Natural stone complements the surrounding environment</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Dazzling Mediterranean Roman style roof tiles</a:t>
            </a:r>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wipe(left)">
                                      <p:cBhvr>
                                        <p:cTn id="11" dur="1000"/>
                                        <p:tgtEl>
                                          <p:spTgt spid="13">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1000"/>
                                        <p:tgtEl>
                                          <p:spTgt spid="2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1000"/>
                                        <p:tgtEl>
                                          <p:spTgt spid="12">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wipe(left)">
                                      <p:cBhvr>
                                        <p:cTn id="23" dur="1000"/>
                                        <p:tgtEl>
                                          <p:spTgt spid="12">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wipe(left)">
                                      <p:cBhvr>
                                        <p:cTn id="31" dur="1000"/>
                                        <p:tgtEl>
                                          <p:spTgt spid="11">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wipe(left)">
                                      <p:cBhvr>
                                        <p:cTn id="35" dur="1000"/>
                                        <p:tgtEl>
                                          <p:spTgt spid="11">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1000"/>
                                        <p:tgtEl>
                                          <p:spTgt spid="14"/>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wipe(left)">
                                      <p:cBhvr>
                                        <p:cTn id="43" dur="1000"/>
                                        <p:tgtEl>
                                          <p:spTgt spid="10">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left)">
                                      <p:cBhvr>
                                        <p:cTn id="47"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p:txBody>
          <a:bodyPr/>
          <a:lstStyle/>
          <a:p>
            <a:r>
              <a:rPr lang="en-US" dirty="0"/>
              <a:t>SIDE</a:t>
            </a:r>
          </a:p>
        </p:txBody>
      </p:sp>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extLst>
                  <p:ext uri="{D42A27DB-BD31-4B8C-83A1-F6EECF244321}">
                    <p14:modId xmlns:p14="http://schemas.microsoft.com/office/powerpoint/2010/main" val="1744990747"/>
                  </p:ext>
                </p:extLst>
              </p:nvPr>
            </p:nvGraphicFramePr>
            <p:xfrm>
              <a:off x="283904" y="2608670"/>
              <a:ext cx="1633270" cy="1385830"/>
            </p:xfrm>
            <a:graphic>
              <a:graphicData uri="http://schemas.microsoft.com/office/drawing/2017/model3d">
                <am3d:model3d r:embed="rId2">
                  <am3d:spPr>
                    <a:xfrm>
                      <a:off x="0" y="0"/>
                      <a:ext cx="1633270" cy="138583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m3d:postTrans dx="0" dy="0" dz="0"/>
                  </am3d:trans>
                  <am3d:raster rName="Office3DRenderer" rVer="16.0.8326">
                    <am3d:blip r:embed="rId3"/>
                  </am3d:raster>
                  <am3d:objViewport viewportSz="24768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283904" y="2608670"/>
                <a:ext cx="1633270" cy="13858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2942159700"/>
                  </p:ext>
                </p:extLst>
              </p:nvPr>
            </p:nvGraphicFramePr>
            <p:xfrm>
              <a:off x="3019578" y="5348072"/>
              <a:ext cx="4024751" cy="1007394"/>
            </p:xfrm>
            <a:graphic>
              <a:graphicData uri="http://schemas.microsoft.com/office/drawing/2017/model3d">
                <am3d:model3d r:embed="rId4">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5"/>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5"/>
              <a:stretch>
                <a:fillRect/>
              </a:stretch>
            </p:blipFill>
            <p:spPr>
              <a:xfrm>
                <a:off x="3019578" y="5348072"/>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4175454222"/>
                  </p:ext>
                </p:extLst>
              </p:nvPr>
            </p:nvGraphicFramePr>
            <p:xfrm>
              <a:off x="3044272" y="3733030"/>
              <a:ext cx="4022448" cy="1012357"/>
            </p:xfrm>
            <a:graphic>
              <a:graphicData uri="http://schemas.microsoft.com/office/drawing/2017/model3d">
                <am3d:model3d r:embed="rId6">
                  <am3d:spPr>
                    <a:xfrm>
                      <a:off x="0" y="0"/>
                      <a:ext cx="4022448" cy="101235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7"/>
              <a:stretch>
                <a:fillRect/>
              </a:stretch>
            </p:blipFill>
            <p:spPr>
              <a:xfrm>
                <a:off x="3044272" y="3733030"/>
                <a:ext cx="4022448" cy="10123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2664513874"/>
                  </p:ext>
                </p:extLst>
              </p:nvPr>
            </p:nvGraphicFramePr>
            <p:xfrm>
              <a:off x="3091606" y="1468561"/>
              <a:ext cx="3921031" cy="1647066"/>
            </p:xfrm>
            <a:graphic>
              <a:graphicData uri="http://schemas.microsoft.com/office/drawing/2017/model3d">
                <am3d:model3d r:embed="rId8">
                  <am3d:spPr>
                    <a:xfrm>
                      <a:off x="0" y="0"/>
                      <a:ext cx="3921031" cy="164706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m3d:postTrans dx="0" dy="0" dz="0"/>
                  </am3d:trans>
                  <am3d:raster rName="Office3DRenderer" rVer="16.0.8326">
                    <am3d:blip r:embed="rId9"/>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9"/>
              <a:stretch>
                <a:fillRect/>
              </a:stretch>
            </p:blipFill>
            <p:spPr>
              <a:xfrm>
                <a:off x="3091606" y="1468561"/>
                <a:ext cx="3921031" cy="16470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GraphicFramePr>
                <a:graphicFrameLocks noChangeAspect="1"/>
              </p:cNvGraphicFramePr>
              <p:nvPr>
                <p:extLst>
                  <p:ext uri="{D42A27DB-BD31-4B8C-83A1-F6EECF244321}">
                    <p14:modId xmlns:p14="http://schemas.microsoft.com/office/powerpoint/2010/main" val="1782470762"/>
                  </p:ext>
                </p:extLst>
              </p:nvPr>
            </p:nvGraphicFramePr>
            <p:xfrm>
              <a:off x="3040001" y="406438"/>
              <a:ext cx="4073917" cy="1156832"/>
            </p:xfrm>
            <a:graphic>
              <a:graphicData uri="http://schemas.microsoft.com/office/drawing/2017/model3d">
                <am3d:model3d r:embed="rId10">
                  <am3d:spPr>
                    <a:xfrm>
                      <a:off x="0" y="0"/>
                      <a:ext cx="4073917" cy="1156832"/>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PicPr>
                <a:picLocks noGrp="1" noRot="1" noChangeAspect="1" noMove="1" noResize="1" noEditPoints="1" noAdjustHandles="1" noChangeArrowheads="1" noChangeShapeType="1" noCrop="1"/>
              </p:cNvPicPr>
              <p:nvPr/>
            </p:nvPicPr>
            <p:blipFill>
              <a:blip r:embed="rId11"/>
              <a:stretch>
                <a:fillRect/>
              </a:stretch>
            </p:blipFill>
            <p:spPr>
              <a:xfrm>
                <a:off x="3040001" y="406438"/>
                <a:ext cx="4073917" cy="1156832"/>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2" name="TextBox 1st Floor" descr="1st FLOOR: &#10;Panoramic window allows natural light to flow into the house">
            <a:extLst>
              <a:ext uri="{FF2B5EF4-FFF2-40B4-BE49-F238E27FC236}">
                <a16:creationId xmlns:a16="http://schemas.microsoft.com/office/drawing/2014/main" id="{229EF21A-3897-4010-889B-0020EDCCD3D5}"/>
              </a:ext>
            </a:extLst>
          </p:cNvPr>
          <p:cNvSpPr txBox="1"/>
          <p:nvPr/>
        </p:nvSpPr>
        <p:spPr>
          <a:xfrm>
            <a:off x="8216267" y="5324035"/>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Panoramic window allows natural light to flow into the house </a:t>
            </a:r>
          </a:p>
        </p:txBody>
      </p:sp>
      <p:sp>
        <p:nvSpPr>
          <p:cNvPr id="21" name="TextBox 2nd Floor" descr="2nd FLOOR:&#10;Stone tiling is delightfully accompanied by soft grey tones">
            <a:extLst>
              <a:ext uri="{FF2B5EF4-FFF2-40B4-BE49-F238E27FC236}">
                <a16:creationId xmlns:a16="http://schemas.microsoft.com/office/drawing/2014/main" id="{311207BA-510F-4CC2-B95E-F9A57549F64D}"/>
              </a:ext>
            </a:extLst>
          </p:cNvPr>
          <p:cNvSpPr txBox="1"/>
          <p:nvPr/>
        </p:nvSpPr>
        <p:spPr>
          <a:xfrm>
            <a:off x="8216267" y="3747044"/>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Stone tiling is delightfully accompanied by soft grey tones </a:t>
            </a:r>
          </a:p>
        </p:txBody>
      </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16267" y="2170053"/>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Large terrace finished in cool grey for the perfect neutral effect </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216267" y="593062"/>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Stepped rear design offers attractive viewing profile </a:t>
            </a:r>
          </a:p>
        </p:txBody>
      </p:sp>
    </p:spTree>
    <p:extLst>
      <p:ext uri="{BB962C8B-B14F-4D97-AF65-F5344CB8AC3E}">
        <p14:creationId xmlns:p14="http://schemas.microsoft.com/office/powerpoint/2010/main" val="29400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1000"/>
                                        <p:tgtEl>
                                          <p:spTgt spid="22">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wipe(left)">
                                      <p:cBhvr>
                                        <p:cTn id="11" dur="1000"/>
                                        <p:tgtEl>
                                          <p:spTgt spid="22">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left)">
                                      <p:cBhvr>
                                        <p:cTn id="19" dur="1000"/>
                                        <p:tgtEl>
                                          <p:spTgt spid="21">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wipe(left)">
                                      <p:cBhvr>
                                        <p:cTn id="23" dur="1000"/>
                                        <p:tgtEl>
                                          <p:spTgt spid="21">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000"/>
                                        <p:tgtEl>
                                          <p:spTgt spid="13"/>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1000"/>
                                        <p:tgtEl>
                                          <p:spTgt spid="20">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wipe(left)">
                                      <p:cBhvr>
                                        <p:cTn id="35" dur="1000"/>
                                        <p:tgtEl>
                                          <p:spTgt spid="20">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1000"/>
                                        <p:tgtEl>
                                          <p:spTgt spid="10"/>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1000"/>
                                        <p:tgtEl>
                                          <p:spTgt spid="19">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wipe(left)">
                                      <p:cBhvr>
                                        <p:cTn id="47" dur="10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EXPERTLY DESIGNED TO MAKE THE MOST OF EVERY INCH OF SPACE, PROVIDING LUXURY LIVING FOR THE LARGE OR GROWING FAMILY </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extLst>
                  <p:ext uri="{D42A27DB-BD31-4B8C-83A1-F6EECF244321}">
                    <p14:modId xmlns:p14="http://schemas.microsoft.com/office/powerpoint/2010/main" val="1188229041"/>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nd Floor" descr="2nd Floor">
            <a:extLst>
              <a:ext uri="{FF2B5EF4-FFF2-40B4-BE49-F238E27FC236}">
                <a16:creationId xmlns:a16="http://schemas.microsoft.com/office/drawing/2014/main" id="{63050DEC-3280-4B77-B2BD-140F7F69DAA8}"/>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GraphicFramePr>
                <a:graphicFrameLocks noChangeAspect="1"/>
              </p:cNvGraphicFramePr>
              <p:nvPr>
                <p:extLst>
                  <p:ext uri="{D42A27DB-BD31-4B8C-83A1-F6EECF244321}">
                    <p14:modId xmlns:p14="http://schemas.microsoft.com/office/powerpoint/2010/main" val="1818714962"/>
                  </p:ext>
                </p:extLst>
              </p:nvPr>
            </p:nvGraphicFramePr>
            <p:xfrm>
              <a:off x="4582740"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PicPr>
                <a:picLocks noGrp="1" noRot="1" noChangeAspect="1" noMove="1" noResize="1" noEditPoints="1" noAdjustHandles="1" noChangeArrowheads="1" noChangeShapeType="1" noCrop="1"/>
              </p:cNvPicPr>
              <p:nvPr/>
            </p:nvPicPr>
            <p:blipFill>
              <a:blip r:embed="rId5"/>
              <a:stretch>
                <a:fillRect/>
              </a:stretch>
            </p:blipFill>
            <p:spPr>
              <a:xfrm>
                <a:off x="4582740" y="1837764"/>
                <a:ext cx="2988999" cy="4303016"/>
              </a:xfrm>
              <a:prstGeom prst="rect">
                <a:avLst/>
              </a:prstGeom>
            </p:spPr>
          </p:pic>
        </mc:Fallback>
      </mc:AlternateContent>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a:extLst>
              <a:ext uri="{FF2B5EF4-FFF2-40B4-BE49-F238E27FC236}">
                <a16:creationId xmlns:a16="http://schemas.microsoft.com/office/drawing/2014/main" id="{D4C42E8F-66F3-4454-9827-1AC39052934F}"/>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extLst>
                  <p:ext uri="{D42A27DB-BD31-4B8C-83A1-F6EECF244321}">
                    <p14:modId xmlns:p14="http://schemas.microsoft.com/office/powerpoint/2010/main" val="2208115942"/>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Top Sideways" descr="Birds' eye view of the 1st floor, turned sideways">
                <a:extLst>
                  <a:ext uri="{FF2B5EF4-FFF2-40B4-BE49-F238E27FC236}">
                    <a16:creationId xmlns:a16="http://schemas.microsoft.com/office/drawing/2014/main" id="{EA02D92D-43A6-4105-911D-61826C0D4F49}"/>
                  </a:ext>
                </a:extLst>
              </p:cNvPr>
              <p:cNvGraphicFramePr>
                <a:graphicFrameLocks noChangeAspect="1"/>
              </p:cNvGraphicFramePr>
              <p:nvPr>
                <p:extLst>
                  <p:ext uri="{D42A27DB-BD31-4B8C-83A1-F6EECF244321}">
                    <p14:modId xmlns:p14="http://schemas.microsoft.com/office/powerpoint/2010/main" val="1313039650"/>
                  </p:ext>
                </p:extLst>
              </p:nvPr>
            </p:nvGraphicFramePr>
            <p:xfrm rot="16200000">
              <a:off x="1593773" y="-79115"/>
              <a:ext cx="5580000" cy="8005544"/>
            </p:xfrm>
            <a:graphic>
              <a:graphicData uri="http://schemas.microsoft.com/office/drawing/2017/model3d">
                <am3d:model3d r:embed="rId2">
                  <am3d:spPr>
                    <a:xfrm rot="16200000">
                      <a:off x="0" y="0"/>
                      <a:ext cx="5580000" cy="800554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3"/>
                  </am3d:raster>
                  <am3d:objViewport viewportSz="100662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Top Sideways" descr="Birds' eye view of the 1st floor, turned sideways">
                <a:extLst>
                  <a:ext uri="{FF2B5EF4-FFF2-40B4-BE49-F238E27FC236}">
                    <a16:creationId xmlns:a16="http://schemas.microsoft.com/office/drawing/2014/main" id="{EA02D92D-43A6-4105-911D-61826C0D4F49}"/>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593773" y="-79115"/>
                <a:ext cx="5580000" cy="8005544"/>
              </a:xfrm>
              <a:prstGeom prst="rect">
                <a:avLst/>
              </a:prstGeom>
            </p:spPr>
          </p:pic>
        </mc:Fallback>
      </mc:AlternateContent>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A vast living/family room with large window for that all-important natural light. Spacious dining room with convenient access from large kitchen. Top quality, bespoke kitchen units incorporating the latest technology and luxury materials. Expansive hallway and downstairs cloakroom. </a:t>
            </a:r>
          </a:p>
        </p:txBody>
      </p:sp>
      <p:sp>
        <p:nvSpPr>
          <p:cNvPr id="11" name="TextBox 2nd Floor">
            <a:extLst>
              <a:ext uri="{FF2B5EF4-FFF2-40B4-BE49-F238E27FC236}">
                <a16:creationId xmlns:a16="http://schemas.microsoft.com/office/drawing/2014/main" id="{AFC66286-FD46-41B1-B334-4E6BDA1AD101}"/>
              </a:ext>
              <a:ext uri="{C183D7F6-B498-43B3-948B-1728B52AA6E4}">
                <adec:decorative xmlns:adec="http://schemas.microsoft.com/office/drawing/2017/decorative" val="1"/>
              </a:ext>
            </a:extLst>
          </p:cNvPr>
          <p:cNvSpPr txBox="1"/>
          <p:nvPr/>
        </p:nvSpPr>
        <p:spPr>
          <a:xfrm>
            <a:off x="-2389075" y="1828800"/>
            <a:ext cx="1106393"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9000552"/>
                  </p:ext>
                </p:extLst>
              </p:nvPr>
            </p:nvGraphicFramePr>
            <p:xfrm>
              <a:off x="-338714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3387145" y="2294964"/>
                <a:ext cx="2988999" cy="4303016"/>
              </a:xfrm>
              <a:prstGeom prst="rect">
                <a:avLst/>
              </a:prstGeom>
            </p:spPr>
          </p:pic>
        </mc:Fallback>
      </mc:AlternateContent>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7">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8"/>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27A6-7649-4178-A349-13B503639D6B}"/>
              </a:ext>
            </a:extLst>
          </p:cNvPr>
          <p:cNvSpPr>
            <a:spLocks noGrp="1"/>
          </p:cNvSpPr>
          <p:nvPr>
            <p:ph type="title"/>
          </p:nvPr>
        </p:nvSpPr>
        <p:spPr/>
        <p:txBody>
          <a:bodyPr>
            <a:normAutofit/>
          </a:bodyPr>
          <a:lstStyle/>
          <a:p>
            <a:r>
              <a:rPr lang="en-US" dirty="0"/>
              <a:t>LARGE, SPACIOUS ROOMS ON EACH LEVEL PROVIDE THE UNIQUE OPPORTUNITY FOR ALL THE FAMILY TO HAVE THEIR OWN PERSONAL SPACE </a:t>
            </a:r>
          </a:p>
        </p:txBody>
      </p:sp>
      <p:sp>
        <p:nvSpPr>
          <p:cNvPr id="3" name="TextBox 3rd Floor" descr="3rd Floor">
            <a:extLst>
              <a:ext uri="{FF2B5EF4-FFF2-40B4-BE49-F238E27FC236}">
                <a16:creationId xmlns:a16="http://schemas.microsoft.com/office/drawing/2014/main" id="{8C24E564-E5F0-4614-86E5-0AB12CA528F8}"/>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3rd Floor Top" descr="Top View of the 3rd Floor 3D Floorplan">
                <a:extLst>
                  <a:ext uri="{FF2B5EF4-FFF2-40B4-BE49-F238E27FC236}">
                    <a16:creationId xmlns:a16="http://schemas.microsoft.com/office/drawing/2014/main" id="{F9CB007B-E7DF-4AB3-AED0-0CAF498C0210}"/>
                  </a:ext>
                </a:extLst>
              </p:cNvPr>
              <p:cNvGraphicFramePr>
                <a:graphicFrameLocks noChangeAspect="1"/>
              </p:cNvGraphicFramePr>
              <p:nvPr>
                <p:extLst>
                  <p:ext uri="{D42A27DB-BD31-4B8C-83A1-F6EECF244321}">
                    <p14:modId xmlns:p14="http://schemas.microsoft.com/office/powerpoint/2010/main" val="30312892"/>
                  </p:ext>
                </p:extLst>
              </p:nvPr>
            </p:nvGraphicFramePr>
            <p:xfrm>
              <a:off x="544576" y="18123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3rd Floor Top" descr="Top View of the 3rd Floor 3D Floorplan">
                <a:extLst>
                  <a:ext uri="{FF2B5EF4-FFF2-40B4-BE49-F238E27FC236}">
                    <a16:creationId xmlns:a16="http://schemas.microsoft.com/office/drawing/2014/main" id="{F9CB007B-E7DF-4AB3-AED0-0CAF498C021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12364"/>
                <a:ext cx="3030175" cy="4046587"/>
              </a:xfrm>
              <a:prstGeom prst="rect">
                <a:avLst/>
              </a:prstGeom>
            </p:spPr>
          </p:pic>
        </mc:Fallback>
      </mc:AlternateContent>
      <p:grpSp>
        <p:nvGrpSpPr>
          <p:cNvPr id="9" name="Divider 1">
            <a:extLst>
              <a:ext uri="{FF2B5EF4-FFF2-40B4-BE49-F238E27FC236}">
                <a16:creationId xmlns:a16="http://schemas.microsoft.com/office/drawing/2014/main" id="{5542E4F2-66F0-418A-A167-0647CDAA2058}"/>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0" name="Straight Connector 9">
              <a:extLst>
                <a:ext uri="{FF2B5EF4-FFF2-40B4-BE49-F238E27FC236}">
                  <a16:creationId xmlns:a16="http://schemas.microsoft.com/office/drawing/2014/main" id="{AE011698-6370-463A-9B9D-6D89A588E1C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6B9D127F-324A-48B3-8789-62D7E53005F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rd Floor" descr="2nd Floor">
            <a:extLst>
              <a:ext uri="{FF2B5EF4-FFF2-40B4-BE49-F238E27FC236}">
                <a16:creationId xmlns:a16="http://schemas.microsoft.com/office/drawing/2014/main" id="{7A5F85AF-1D80-487A-95AD-9BDDF17960F0}"/>
              </a:ext>
            </a:extLst>
          </p:cNvPr>
          <p:cNvSpPr txBox="1"/>
          <p:nvPr/>
        </p:nvSpPr>
        <p:spPr>
          <a:xfrm>
            <a:off x="531743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Model 2nd Floor Top" descr="Top View of the 2nd Floor 3D Floorplan">
                <a:extLst>
                  <a:ext uri="{FF2B5EF4-FFF2-40B4-BE49-F238E27FC236}">
                    <a16:creationId xmlns:a16="http://schemas.microsoft.com/office/drawing/2014/main" id="{1658AB0C-92AE-45BD-9F6A-99D5F4641DD3}"/>
                  </a:ext>
                </a:extLst>
              </p:cNvPr>
              <p:cNvGraphicFramePr>
                <a:graphicFrameLocks noChangeAspect="1"/>
              </p:cNvGraphicFramePr>
              <p:nvPr>
                <p:extLst>
                  <p:ext uri="{D42A27DB-BD31-4B8C-83A1-F6EECF244321}">
                    <p14:modId xmlns:p14="http://schemas.microsoft.com/office/powerpoint/2010/main" val="4063486817"/>
                  </p:ext>
                </p:extLst>
              </p:nvPr>
            </p:nvGraphicFramePr>
            <p:xfrm>
              <a:off x="4636715" y="18123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2nd Floor Top" descr="Top View of the 2nd Floor 3D Floorplan">
                <a:extLst>
                  <a:ext uri="{FF2B5EF4-FFF2-40B4-BE49-F238E27FC236}">
                    <a16:creationId xmlns:a16="http://schemas.microsoft.com/office/drawing/2014/main" id="{1658AB0C-92AE-45BD-9F6A-99D5F4641DD3}"/>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12364"/>
                <a:ext cx="2988999" cy="4303016"/>
              </a:xfrm>
              <a:prstGeom prst="rect">
                <a:avLst/>
              </a:prstGeom>
            </p:spPr>
          </p:pic>
        </mc:Fallback>
      </mc:AlternateContent>
      <p:grpSp>
        <p:nvGrpSpPr>
          <p:cNvPr id="6" name="Divider 2">
            <a:extLst>
              <a:ext uri="{FF2B5EF4-FFF2-40B4-BE49-F238E27FC236}">
                <a16:creationId xmlns:a16="http://schemas.microsoft.com/office/drawing/2014/main" id="{55479C2D-3B1A-41B2-9D5F-02BBB8D4C6B9}"/>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7" name="Straight Connector 6">
              <a:extLst>
                <a:ext uri="{FF2B5EF4-FFF2-40B4-BE49-F238E27FC236}">
                  <a16:creationId xmlns:a16="http://schemas.microsoft.com/office/drawing/2014/main" id="{B4749A2E-8C64-4509-A4FE-26C37368DFA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2F5915FC-21E6-4594-A31F-6A9835DDE2F2}"/>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descr="1st Floor">
            <a:extLst>
              <a:ext uri="{FF2B5EF4-FFF2-40B4-BE49-F238E27FC236}">
                <a16:creationId xmlns:a16="http://schemas.microsoft.com/office/drawing/2014/main" id="{E01733A0-A792-42C2-ABA4-5DF1EBE334B0}"/>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Model 1st Floor Top" descr="Top View of the 1st Floor 3D Floorplan">
                <a:extLst>
                  <a:ext uri="{FF2B5EF4-FFF2-40B4-BE49-F238E27FC236}">
                    <a16:creationId xmlns:a16="http://schemas.microsoft.com/office/drawing/2014/main" id="{C9C03A68-A205-4B2F-A5A5-1712AACE0D8D}"/>
                  </a:ext>
                </a:extLst>
              </p:cNvPr>
              <p:cNvGraphicFramePr>
                <a:graphicFrameLocks noChangeAspect="1"/>
              </p:cNvGraphicFramePr>
              <p:nvPr>
                <p:extLst>
                  <p:ext uri="{D42A27DB-BD31-4B8C-83A1-F6EECF244321}">
                    <p14:modId xmlns:p14="http://schemas.microsoft.com/office/powerpoint/2010/main" val="34864187"/>
                  </p:ext>
                </p:extLst>
              </p:nvPr>
            </p:nvGraphicFramePr>
            <p:xfrm>
              <a:off x="8662278" y="18123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st Floor Top" descr="Top View of the 1st Floor 3D Floorplan">
                <a:extLst>
                  <a:ext uri="{FF2B5EF4-FFF2-40B4-BE49-F238E27FC236}">
                    <a16:creationId xmlns:a16="http://schemas.microsoft.com/office/drawing/2014/main" id="{C9C03A68-A205-4B2F-A5A5-1712AACE0D8D}"/>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12364"/>
                <a:ext cx="3003700" cy="4309365"/>
              </a:xfrm>
              <a:prstGeom prst="rect">
                <a:avLst/>
              </a:prstGeom>
            </p:spPr>
          </p:pic>
        </mc:Fallback>
      </mc:AlternateContent>
      <p:sp>
        <p:nvSpPr>
          <p:cNvPr id="16" name="TextBox Roof 1">
            <a:extLst>
              <a:ext uri="{FF2B5EF4-FFF2-40B4-BE49-F238E27FC236}">
                <a16:creationId xmlns:a16="http://schemas.microsoft.com/office/drawing/2014/main" id="{6A38CF7A-FED8-4EA7-A69A-A68E308167CC}"/>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32693760"/>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37329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Side" descr="Top Side view of the 2nd Floor 3D Floorplan">
                <a:extLst>
                  <a:ext uri="{FF2B5EF4-FFF2-40B4-BE49-F238E27FC236}">
                    <a16:creationId xmlns:a16="http://schemas.microsoft.com/office/drawing/2014/main" id="{A2149ABF-6CB4-4BA2-915C-EA4A3939114F}"/>
                  </a:ext>
                </a:extLst>
              </p:cNvPr>
              <p:cNvGraphicFramePr>
                <a:graphicFrameLocks noChangeAspect="1"/>
              </p:cNvGraphicFramePr>
              <p:nvPr>
                <p:extLst>
                  <p:ext uri="{D42A27DB-BD31-4B8C-83A1-F6EECF244321}">
                    <p14:modId xmlns:p14="http://schemas.microsoft.com/office/powerpoint/2010/main" val="1595842530"/>
                  </p:ext>
                </p:extLst>
              </p:nvPr>
            </p:nvGraphicFramePr>
            <p:xfrm rot="16200000">
              <a:off x="1767757" y="-133116"/>
              <a:ext cx="5576481" cy="8028000"/>
            </p:xfrm>
            <a:graphic>
              <a:graphicData uri="http://schemas.microsoft.com/office/drawing/2017/model3d">
                <am3d:model3d r:embed="rId2">
                  <am3d:spPr>
                    <a:xfrm rot="16200000">
                      <a:off x="0" y="0"/>
                      <a:ext cx="5576481" cy="8028000"/>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3"/>
                  </am3d:raster>
                  <am3d:objViewport viewportSz="10109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Side" descr="Top Side view of the 2nd Floor 3D Floorplan">
                <a:extLst>
                  <a:ext uri="{FF2B5EF4-FFF2-40B4-BE49-F238E27FC236}">
                    <a16:creationId xmlns:a16="http://schemas.microsoft.com/office/drawing/2014/main" id="{A2149ABF-6CB4-4BA2-915C-EA4A3939114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67757" y="-133116"/>
                <a:ext cx="5576481" cy="8028000"/>
              </a:xfrm>
              <a:prstGeom prst="rect">
                <a:avLst/>
              </a:prstGeom>
            </p:spPr>
          </p:pic>
        </mc:Fallback>
      </mc:AlternateContent>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Boasts three great sized bedrooms, the first with double doors leading to a balcony, and the others offering large windows to benefit from wonderful natural light. The family bathroom provides bathtub and separate shower unit, and is furnished to the highest of your personalized specifications </a:t>
            </a: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5625085"/>
                  </p:ext>
                </p:extLst>
              </p:nvPr>
            </p:nvGraphicFramePr>
            <p:xfrm>
              <a:off x="12685638" y="2294964"/>
              <a:ext cx="3003700" cy="4309365"/>
            </p:xfrm>
            <a:graphic>
              <a:graphicData uri="http://schemas.microsoft.com/office/drawing/2017/model3d">
                <am3d:model3d r:embed="rId4">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5"/>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53975086"/>
                  </p:ext>
                </p:extLst>
              </p:nvPr>
            </p:nvGraphicFramePr>
            <p:xfrm>
              <a:off x="-348386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7"/>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5888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6F3-19AB-43FA-9C5E-2FFA61E38A0C}"/>
              </a:ext>
            </a:extLst>
          </p:cNvPr>
          <p:cNvSpPr>
            <a:spLocks noGrp="1"/>
          </p:cNvSpPr>
          <p:nvPr>
            <p:ph type="title"/>
          </p:nvPr>
        </p:nvSpPr>
        <p:spPr/>
        <p:txBody>
          <a:bodyPr>
            <a:normAutofit/>
          </a:bodyPr>
          <a:lstStyle/>
          <a:p>
            <a:r>
              <a:rPr lang="en-US" dirty="0"/>
              <a:t>MULTIPLE CHOICES FOR LIVING SPACE, INCLUDING AN OWNERS' SUITE, COMPRISING MASTER BEDROOM, EN-SUITE, AND DEN/STUDY </a:t>
            </a:r>
          </a:p>
        </p:txBody>
      </p:sp>
      <p:sp>
        <p:nvSpPr>
          <p:cNvPr id="5" name="TextBox 3rd Floor" descr="3rd Floor">
            <a:extLst>
              <a:ext uri="{FF2B5EF4-FFF2-40B4-BE49-F238E27FC236}">
                <a16:creationId xmlns:a16="http://schemas.microsoft.com/office/drawing/2014/main" id="{96016B6A-A8BC-4F08-ABE5-A7C86796BDAE}"/>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6" name="3D Model 3rd Floor topview" descr="Top View of the 3rd Floor 3D Floorplan">
                <a:extLst>
                  <a:ext uri="{FF2B5EF4-FFF2-40B4-BE49-F238E27FC236}">
                    <a16:creationId xmlns:a16="http://schemas.microsoft.com/office/drawing/2014/main" id="{C2FA2FB8-44C3-4464-90C5-EA60F6EBD960}"/>
                  </a:ext>
                </a:extLst>
              </p:cNvPr>
              <p:cNvGraphicFramePr>
                <a:graphicFrameLocks noChangeAspect="1"/>
              </p:cNvGraphicFramePr>
              <p:nvPr>
                <p:extLst>
                  <p:ext uri="{D42A27DB-BD31-4B8C-83A1-F6EECF244321}">
                    <p14:modId xmlns:p14="http://schemas.microsoft.com/office/powerpoint/2010/main" val="2311389604"/>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3rd Floor topview" descr="Top View of the 3rd Floor 3D Floorplan">
                <a:extLst>
                  <a:ext uri="{FF2B5EF4-FFF2-40B4-BE49-F238E27FC236}">
                    <a16:creationId xmlns:a16="http://schemas.microsoft.com/office/drawing/2014/main" id="{C2FA2FB8-44C3-4464-90C5-EA60F6EBD96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11" name="Lt Divider">
            <a:extLst>
              <a:ext uri="{FF2B5EF4-FFF2-40B4-BE49-F238E27FC236}">
                <a16:creationId xmlns:a16="http://schemas.microsoft.com/office/drawing/2014/main" id="{9B9F33D9-7FEC-453A-B2C6-39C235872A83}"/>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2" name="Straight Connector 11">
              <a:extLst>
                <a:ext uri="{FF2B5EF4-FFF2-40B4-BE49-F238E27FC236}">
                  <a16:creationId xmlns:a16="http://schemas.microsoft.com/office/drawing/2014/main" id="{264D5D20-7292-4EB6-AE8A-8405C8A62C4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3" name="divider 25">
              <a:extLst>
                <a:ext uri="{FF2B5EF4-FFF2-40B4-BE49-F238E27FC236}">
                  <a16:creationId xmlns:a16="http://schemas.microsoft.com/office/drawing/2014/main" id="{6B7DC1C9-0CB0-4945-8D04-FB8BBB388580}"/>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6" name="Textbox 2nd Floor" descr="2nd Floor">
            <a:extLst>
              <a:ext uri="{FF2B5EF4-FFF2-40B4-BE49-F238E27FC236}">
                <a16:creationId xmlns:a16="http://schemas.microsoft.com/office/drawing/2014/main" id="{050EBC83-048F-4700-9DE0-E95BB37EEEBF}"/>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2nd Floor" descr="Top View of the 2nd Floor 3D Floorplan">
                <a:extLst>
                  <a:ext uri="{FF2B5EF4-FFF2-40B4-BE49-F238E27FC236}">
                    <a16:creationId xmlns:a16="http://schemas.microsoft.com/office/drawing/2014/main" id="{7FDBDE5E-FE1D-4BC5-95CB-6DB915825AC8}"/>
                  </a:ext>
                </a:extLst>
              </p:cNvPr>
              <p:cNvGraphicFramePr>
                <a:graphicFrameLocks noChangeAspect="1"/>
              </p:cNvGraphicFramePr>
              <p:nvPr>
                <p:extLst>
                  <p:ext uri="{D42A27DB-BD31-4B8C-83A1-F6EECF244321}">
                    <p14:modId xmlns:p14="http://schemas.microsoft.com/office/powerpoint/2010/main" val="1616700928"/>
                  </p:ext>
                </p:extLst>
              </p:nvPr>
            </p:nvGraphicFramePr>
            <p:xfrm>
              <a:off x="4636715"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2nd Floor" descr="Top View of the 2nd Floor 3D Floorplan">
                <a:extLst>
                  <a:ext uri="{FF2B5EF4-FFF2-40B4-BE49-F238E27FC236}">
                    <a16:creationId xmlns:a16="http://schemas.microsoft.com/office/drawing/2014/main" id="{7FDBDE5E-FE1D-4BC5-95CB-6DB915825AC8}"/>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37764"/>
                <a:ext cx="2988999" cy="4303016"/>
              </a:xfrm>
              <a:prstGeom prst="rect">
                <a:avLst/>
              </a:prstGeom>
            </p:spPr>
          </p:pic>
        </mc:Fallback>
      </mc:AlternateContent>
      <p:grpSp>
        <p:nvGrpSpPr>
          <p:cNvPr id="8" name="Rt Divider">
            <a:extLst>
              <a:ext uri="{FF2B5EF4-FFF2-40B4-BE49-F238E27FC236}">
                <a16:creationId xmlns:a16="http://schemas.microsoft.com/office/drawing/2014/main" id="{BC66A4FE-53A1-4BB0-84A7-8DBF12B61DBE}"/>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9" name="Straight Connector 8">
              <a:extLst>
                <a:ext uri="{FF2B5EF4-FFF2-40B4-BE49-F238E27FC236}">
                  <a16:creationId xmlns:a16="http://schemas.microsoft.com/office/drawing/2014/main" id="{A6A8CB29-3A6A-45AD-B14E-C3FD5C84DDC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0" name="divider 25">
              <a:extLst>
                <a:ext uri="{FF2B5EF4-FFF2-40B4-BE49-F238E27FC236}">
                  <a16:creationId xmlns:a16="http://schemas.microsoft.com/office/drawing/2014/main" id="{148D99C6-A6C0-449A-A3BB-54408D9A0748}"/>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1st Floor" descr="1st Floor">
            <a:extLst>
              <a:ext uri="{FF2B5EF4-FFF2-40B4-BE49-F238E27FC236}">
                <a16:creationId xmlns:a16="http://schemas.microsoft.com/office/drawing/2014/main" id="{94ED4046-3E80-4CB0-A147-A1D98D294864}"/>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Model 1st Floor" descr="Top View of the 1st Floor 3D Floorplan">
                <a:extLst>
                  <a:ext uri="{FF2B5EF4-FFF2-40B4-BE49-F238E27FC236}">
                    <a16:creationId xmlns:a16="http://schemas.microsoft.com/office/drawing/2014/main" id="{C716DD5E-5696-472B-9241-4B8E69845CC2}"/>
                  </a:ext>
                </a:extLst>
              </p:cNvPr>
              <p:cNvGraphicFramePr>
                <a:graphicFrameLocks noChangeAspect="1"/>
              </p:cNvGraphicFramePr>
              <p:nvPr>
                <p:extLst>
                  <p:ext uri="{D42A27DB-BD31-4B8C-83A1-F6EECF244321}">
                    <p14:modId xmlns:p14="http://schemas.microsoft.com/office/powerpoint/2010/main" val="2494191081"/>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st Floor" descr="Top View of the 1st Floor 3D Floorplan">
                <a:extLst>
                  <a:ext uri="{FF2B5EF4-FFF2-40B4-BE49-F238E27FC236}">
                    <a16:creationId xmlns:a16="http://schemas.microsoft.com/office/drawing/2014/main" id="{C716DD5E-5696-472B-9241-4B8E69845CC2}"/>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
        <p:nvSpPr>
          <p:cNvPr id="4" name="TextBox Roof3">
            <a:extLst>
              <a:ext uri="{FF2B5EF4-FFF2-40B4-BE49-F238E27FC236}">
                <a16:creationId xmlns:a16="http://schemas.microsoft.com/office/drawing/2014/main" id="{F5CA6269-3796-4072-B961-59C50315F2FE}"/>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95158738"/>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169192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1000"/>
                                        <p:tgtEl>
                                          <p:spTgt spid="11"/>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9DDF-D246-4D4B-97B1-DEAD14F9355B}"/>
              </a:ext>
            </a:extLst>
          </p:cNvPr>
          <p:cNvSpPr>
            <a:spLocks noGrp="1"/>
          </p:cNvSpPr>
          <p:nvPr>
            <p:ph type="title"/>
          </p:nvPr>
        </p:nvSpPr>
        <p:spPr/>
        <p:txBody>
          <a:bodyPr>
            <a:norm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Model 3rd Floor Side" descr="Top Side view of the 3rd Floor 3D Floorplan">
                <a:extLst>
                  <a:ext uri="{FF2B5EF4-FFF2-40B4-BE49-F238E27FC236}">
                    <a16:creationId xmlns:a16="http://schemas.microsoft.com/office/drawing/2014/main" id="{2E06940A-0C29-4CEC-BD19-6E0C4546CACB}"/>
                  </a:ext>
                </a:extLst>
              </p:cNvPr>
              <p:cNvGraphicFramePr>
                <a:graphicFrameLocks noChangeAspect="1"/>
              </p:cNvGraphicFramePr>
              <p:nvPr>
                <p:extLst>
                  <p:ext uri="{D42A27DB-BD31-4B8C-83A1-F6EECF244321}">
                    <p14:modId xmlns:p14="http://schemas.microsoft.com/office/powerpoint/2010/main" val="970066930"/>
                  </p:ext>
                </p:extLst>
              </p:nvPr>
            </p:nvGraphicFramePr>
            <p:xfrm rot="16200000">
              <a:off x="1407139" y="108392"/>
              <a:ext cx="5715013" cy="7632000"/>
            </p:xfrm>
            <a:graphic>
              <a:graphicData uri="http://schemas.microsoft.com/office/drawing/2017/model3d">
                <am3d:model3d r:embed="rId2">
                  <am3d:spPr>
                    <a:xfrm rot="16200000">
                      <a:off x="0" y="0"/>
                      <a:ext cx="5715013" cy="7632000"/>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11023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3rd Floor Side" descr="Top Side view of the 3rd Floor 3D Floorplan">
                <a:extLst>
                  <a:ext uri="{FF2B5EF4-FFF2-40B4-BE49-F238E27FC236}">
                    <a16:creationId xmlns:a16="http://schemas.microsoft.com/office/drawing/2014/main" id="{2E06940A-0C29-4CEC-BD19-6E0C4546CACB}"/>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407139" y="108392"/>
                <a:ext cx="5715013" cy="7632000"/>
              </a:xfrm>
              <a:prstGeom prst="rect">
                <a:avLst/>
              </a:prstGeom>
            </p:spPr>
          </p:pic>
        </mc:Fallback>
      </mc:AlternateContent>
      <p:sp>
        <p:nvSpPr>
          <p:cNvPr id="4" name="Text Placeholder 3">
            <a:extLst>
              <a:ext uri="{FF2B5EF4-FFF2-40B4-BE49-F238E27FC236}">
                <a16:creationId xmlns:a16="http://schemas.microsoft.com/office/drawing/2014/main" id="{91943A08-891B-45B0-BD90-1B8606F7F9F3}"/>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The crowning glory of this gorgeous living space; the top floor master bedroom suite with all associated amenities. Boasts two balconies–ideal for an alfresco breakfast in the morning sun. Vaulted ceilings and clean lines in the freshest of white finishes makes this upper area a true haven of peace and tranquility. </a:t>
            </a:r>
          </a:p>
        </p:txBody>
      </p:sp>
      <p:sp>
        <p:nvSpPr>
          <p:cNvPr id="10" name="TextBox 2nd Floor">
            <a:extLst>
              <a:ext uri="{FF2B5EF4-FFF2-40B4-BE49-F238E27FC236}">
                <a16:creationId xmlns:a16="http://schemas.microsoft.com/office/drawing/2014/main" id="{42DBAED1-6F6C-4AA8-9F54-D7B1B067C598}"/>
              </a:ext>
              <a:ext uri="{C183D7F6-B498-43B3-948B-1728B52AA6E4}">
                <adec:decorative xmlns:adec="http://schemas.microsoft.com/office/drawing/2017/decorative" val="1"/>
              </a:ext>
            </a:extLst>
          </p:cNvPr>
          <p:cNvSpPr txBox="1"/>
          <p:nvPr/>
        </p:nvSpPr>
        <p:spPr>
          <a:xfrm>
            <a:off x="13737385" y="1828800"/>
            <a:ext cx="997389"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9938324"/>
                  </p:ext>
                </p:extLst>
              </p:nvPr>
            </p:nvGraphicFramePr>
            <p:xfrm>
              <a:off x="1273931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739315" y="2294964"/>
                <a:ext cx="2988999" cy="4303016"/>
              </a:xfrm>
              <a:prstGeom prst="rect">
                <a:avLst/>
              </a:prstGeom>
            </p:spPr>
          </p:pic>
        </mc:Fallback>
      </mc:AlternateContent>
      <p:sp>
        <p:nvSpPr>
          <p:cNvPr id="11" name="TextBox 1st Floor">
            <a:extLst>
              <a:ext uri="{FF2B5EF4-FFF2-40B4-BE49-F238E27FC236}">
                <a16:creationId xmlns:a16="http://schemas.microsoft.com/office/drawing/2014/main" id="{3EE64FD5-1C6D-49DE-A4AE-F611D209F3B6}"/>
              </a:ext>
              <a:ext uri="{C183D7F6-B498-43B3-948B-1728B52AA6E4}">
                <adec:decorative xmlns:adec="http://schemas.microsoft.com/office/drawing/2017/decorative" val="1"/>
              </a:ext>
            </a:extLst>
          </p:cNvPr>
          <p:cNvSpPr txBox="1"/>
          <p:nvPr/>
        </p:nvSpPr>
        <p:spPr>
          <a:xfrm>
            <a:off x="1786686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72778870"/>
                  </p:ext>
                </p:extLst>
              </p:nvPr>
            </p:nvGraphicFramePr>
            <p:xfrm>
              <a:off x="16726778" y="22949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6726778" y="2294964"/>
                <a:ext cx="3003700" cy="4309365"/>
              </a:xfrm>
              <a:prstGeom prst="rect">
                <a:avLst/>
              </a:prstGeom>
            </p:spPr>
          </p:pic>
        </mc:Fallback>
      </mc:AlternateContent>
      <p:sp>
        <p:nvSpPr>
          <p:cNvPr id="9" name="TextBox Roof">
            <a:extLst>
              <a:ext uri="{FF2B5EF4-FFF2-40B4-BE49-F238E27FC236}">
                <a16:creationId xmlns:a16="http://schemas.microsoft.com/office/drawing/2014/main" id="{578ABBD5-23EA-44F3-95D4-DF1817F1A49F}"/>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7728441"/>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45876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CCDF56-E17E-440D-90F0-BE107B5CD782}">
  <ds:schemaRefs>
    <ds:schemaRef ds:uri="http://schemas.microsoft.com/sharepoint/v3/contenttype/forms"/>
  </ds:schemaRefs>
</ds:datastoreItem>
</file>

<file path=customXml/itemProps2.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4B281B-84D7-4FF9-8060-83D86B79551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0</TotalTime>
  <Words>431</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vt:lpstr>
      <vt:lpstr>Rosario Theme</vt:lpstr>
      <vt:lpstr>FABRIKAM RESIDENCES PRESENTS:  THE ULTIMATE IN MODERN LIVING</vt:lpstr>
      <vt:lpstr>FRONT</vt:lpstr>
      <vt:lpstr>SIDE</vt:lpstr>
      <vt:lpstr>EXPERTLY DESIGNED TO MAKE THE MOST OF EVERY INCH OF SPACE, PROVIDING LUXURY LIVING FOR THE LARGE OR GROWING FAMILY </vt:lpstr>
      <vt:lpstr>1ST FLOOR</vt:lpstr>
      <vt:lpstr>LARGE, SPACIOUS ROOMS ON EACH LEVEL PROVIDE THE UNIQUE OPPORTUNITY FOR ALL THE FAMILY TO HAVE THEIR OWN PERSONAL SPACE </vt:lpstr>
      <vt:lpstr>2ND FLOOR</vt:lpstr>
      <vt:lpstr>MULTIPLE CHOICES FOR LIVING SPACE, INCLUDING AN OWNERS' SUITE, COMPRISING MASTER BEDROOM, EN-SUITE, AND DEN/STUDY </vt:lpstr>
      <vt:lpstr>3RD FLOOR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Mohamed</dc:creator>
  <cp:lastModifiedBy>Mohamed</cp:lastModifiedBy>
  <cp:revision>1</cp:revision>
  <dcterms:created xsi:type="dcterms:W3CDTF">2021-03-05T18:07:58Z</dcterms:created>
  <dcterms:modified xsi:type="dcterms:W3CDTF">2021-03-05T18:08:06Z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